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6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02C0-45CE-7047-9B55-2492157D542B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E3FF-7CEE-DE4D-8C92-66034C4C8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5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02C0-45CE-7047-9B55-2492157D542B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E3FF-7CEE-DE4D-8C92-66034C4C8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02C0-45CE-7047-9B55-2492157D542B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E3FF-7CEE-DE4D-8C92-66034C4C8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2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02C0-45CE-7047-9B55-2492157D542B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E3FF-7CEE-DE4D-8C92-66034C4C8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02C0-45CE-7047-9B55-2492157D542B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E3FF-7CEE-DE4D-8C92-66034C4C8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9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02C0-45CE-7047-9B55-2492157D542B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E3FF-7CEE-DE4D-8C92-66034C4C8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7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02C0-45CE-7047-9B55-2492157D542B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E3FF-7CEE-DE4D-8C92-66034C4C8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0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02C0-45CE-7047-9B55-2492157D542B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E3FF-7CEE-DE4D-8C92-66034C4C8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3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02C0-45CE-7047-9B55-2492157D542B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E3FF-7CEE-DE4D-8C92-66034C4C8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5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02C0-45CE-7047-9B55-2492157D542B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E3FF-7CEE-DE4D-8C92-66034C4C8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5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02C0-45CE-7047-9B55-2492157D542B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E3FF-7CEE-DE4D-8C92-66034C4C8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7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302C0-45CE-7047-9B55-2492157D542B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0E3FF-7CEE-DE4D-8C92-66034C4C8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3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6774" y="230832"/>
            <a:ext cx="7037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Identifying Overshooting Tops in Tropical Convection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095" y="1116019"/>
            <a:ext cx="4116082" cy="46474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buFont typeface="Arial"/>
              <a:buChar char="•"/>
            </a:pPr>
            <a:r>
              <a:rPr lang="en-US" sz="1600" b="1" dirty="0" smtClean="0"/>
              <a:t>GOES infrared </a:t>
            </a:r>
            <a:r>
              <a:rPr lang="en-US" sz="1600" b="1" dirty="0"/>
              <a:t>b</a:t>
            </a:r>
            <a:r>
              <a:rPr lang="en-US" sz="1600" b="1" dirty="0" smtClean="0"/>
              <a:t>rightness temperatures (BT) </a:t>
            </a:r>
            <a:r>
              <a:rPr lang="en-US" sz="1600" b="1" dirty="0" smtClean="0"/>
              <a:t>are </a:t>
            </a:r>
            <a:r>
              <a:rPr lang="en-US" sz="1600" b="1" dirty="0" smtClean="0"/>
              <a:t>used to </a:t>
            </a:r>
            <a:r>
              <a:rPr lang="en-US" sz="1600" b="1" dirty="0" smtClean="0"/>
              <a:t>objectively identify </a:t>
            </a:r>
            <a:r>
              <a:rPr lang="en-US" sz="1600" b="1" dirty="0" smtClean="0"/>
              <a:t>overshooting tops in tropical </a:t>
            </a:r>
            <a:r>
              <a:rPr lang="en-US" sz="1600" b="1" dirty="0" smtClean="0"/>
              <a:t>convection (TOTs). TOT heights are </a:t>
            </a:r>
            <a:r>
              <a:rPr lang="en-US" sz="1600" b="1" dirty="0"/>
              <a:t>assigned using TOT BT and NWP </a:t>
            </a:r>
            <a:r>
              <a:rPr lang="en-US" sz="1600" b="1" dirty="0" smtClean="0"/>
              <a:t>profiles.</a:t>
            </a:r>
          </a:p>
          <a:p>
            <a:pPr marL="174625" indent="-174625">
              <a:buFont typeface="Arial"/>
              <a:buChar char="•"/>
            </a:pPr>
            <a:endParaRPr lang="en-US" sz="800" b="1" dirty="0"/>
          </a:p>
          <a:p>
            <a:pPr marL="174625" indent="-174625">
              <a:buFont typeface="Arial"/>
              <a:buChar char="•"/>
            </a:pPr>
            <a:r>
              <a:rPr lang="en-US" sz="1600" b="1" dirty="0" smtClean="0"/>
              <a:t>Useful for aviation such as </a:t>
            </a:r>
            <a:r>
              <a:rPr lang="en-US" sz="1600" b="1" dirty="0"/>
              <a:t>aircraft field campaigns to help guide missions as part of hazard </a:t>
            </a:r>
            <a:r>
              <a:rPr lang="en-US" sz="1600" b="1" dirty="0" smtClean="0"/>
              <a:t>avoidance.</a:t>
            </a:r>
            <a:endParaRPr lang="en-US" sz="1600" b="1" dirty="0" smtClean="0"/>
          </a:p>
          <a:p>
            <a:pPr marL="174625" indent="-174625">
              <a:buFont typeface="Arial"/>
              <a:buChar char="•"/>
            </a:pPr>
            <a:endParaRPr lang="en-US" sz="800" b="1" dirty="0" smtClean="0"/>
          </a:p>
          <a:p>
            <a:pPr marL="174625" indent="-174625">
              <a:buFont typeface="Arial"/>
              <a:buChar char="•"/>
            </a:pPr>
            <a:r>
              <a:rPr lang="en-US" sz="1600" b="1" dirty="0" smtClean="0"/>
              <a:t>FY16-17 </a:t>
            </a:r>
            <a:r>
              <a:rPr lang="en-US" sz="1600" b="1" dirty="0" smtClean="0"/>
              <a:t>R3 project will examine TOTs </a:t>
            </a:r>
            <a:r>
              <a:rPr lang="en-US" sz="1600" b="1" dirty="0" smtClean="0"/>
              <a:t>as a potential predictor in multi-parameter TC </a:t>
            </a:r>
            <a:r>
              <a:rPr lang="en-US" sz="1600" b="1" dirty="0" smtClean="0"/>
              <a:t>genesis and </a:t>
            </a:r>
            <a:r>
              <a:rPr lang="en-US" sz="1600" b="1" dirty="0" smtClean="0"/>
              <a:t>rapid intensification </a:t>
            </a:r>
            <a:r>
              <a:rPr lang="en-US" sz="1600" b="1" dirty="0" smtClean="0"/>
              <a:t>forecast </a:t>
            </a:r>
            <a:r>
              <a:rPr lang="en-US" sz="1600" b="1" dirty="0" smtClean="0"/>
              <a:t>models, </a:t>
            </a:r>
            <a:r>
              <a:rPr lang="en-US" sz="1600" b="1" dirty="0" smtClean="0"/>
              <a:t>as well as </a:t>
            </a:r>
            <a:r>
              <a:rPr lang="en-US" sz="1600" b="1" dirty="0" smtClean="0"/>
              <a:t>investigate if TOTs are correlated </a:t>
            </a:r>
            <a:r>
              <a:rPr lang="en-US" sz="1600" b="1" dirty="0" smtClean="0"/>
              <a:t>with </a:t>
            </a:r>
            <a:r>
              <a:rPr lang="en-US" sz="1600" b="1" dirty="0" smtClean="0"/>
              <a:t>lightning.</a:t>
            </a:r>
            <a:endParaRPr lang="en-US" sz="1600" b="1" dirty="0" smtClean="0"/>
          </a:p>
          <a:p>
            <a:pPr marL="174625" indent="-174625">
              <a:buFont typeface="Arial"/>
              <a:buChar char="•"/>
            </a:pPr>
            <a:endParaRPr lang="en-US" sz="800" b="1" dirty="0" smtClean="0"/>
          </a:p>
          <a:p>
            <a:pPr marL="174625" indent="-174625">
              <a:buFont typeface="Arial"/>
              <a:buChar char="•"/>
            </a:pPr>
            <a:r>
              <a:rPr lang="en-US" sz="1600" b="1" dirty="0" smtClean="0"/>
              <a:t>The TOT product </a:t>
            </a:r>
            <a:r>
              <a:rPr lang="en-US" sz="1600" b="1" dirty="0" smtClean="0"/>
              <a:t>will </a:t>
            </a:r>
            <a:r>
              <a:rPr lang="en-US" sz="1600" b="1" dirty="0" smtClean="0"/>
              <a:t>continue to be </a:t>
            </a:r>
            <a:r>
              <a:rPr lang="en-US" sz="1600" b="1" dirty="0" smtClean="0"/>
              <a:t>evaluated </a:t>
            </a:r>
            <a:r>
              <a:rPr lang="en-US" sz="1600" b="1" dirty="0" smtClean="0"/>
              <a:t>by NHC/TAFB in the GOES-R Proving Ground exercise, as well as in ongoing </a:t>
            </a:r>
            <a:r>
              <a:rPr lang="en-US" sz="1600" b="1" dirty="0" smtClean="0"/>
              <a:t>aircraft field </a:t>
            </a:r>
            <a:r>
              <a:rPr lang="en-US" sz="1600" b="1" dirty="0" smtClean="0"/>
              <a:t>campaigns.</a:t>
            </a:r>
            <a:endParaRPr 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180891"/>
            <a:ext cx="9144000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Help identify areas of tropical convection for hazard avoidance and tropical cyclone forecasts  </a:t>
            </a:r>
            <a:endParaRPr lang="en-US" sz="1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C. Velden (UW-CIMSS), </a:t>
            </a:r>
            <a:r>
              <a:rPr lang="en-US" dirty="0"/>
              <a:t>S. Griffin (UW-CIMSS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6" name="Picture 2" descr="C:\Users\chrisv\AppData\Local\Temp\MTS_cth_20151003_1712.tif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"/>
          <a:stretch/>
        </p:blipFill>
        <p:spPr bwMode="auto">
          <a:xfrm>
            <a:off x="4184176" y="1116019"/>
            <a:ext cx="2400668" cy="208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hrisv\AppData\Local\Temp\MTS_vis_20151003_1707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97" y="1116019"/>
            <a:ext cx="2396363" cy="209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84176" y="3208083"/>
            <a:ext cx="4814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TOTs </a:t>
            </a:r>
            <a:r>
              <a:rPr lang="en-US" sz="1400" dirty="0" smtClean="0"/>
              <a:t>(purple squares) are identified in the </a:t>
            </a:r>
            <a:r>
              <a:rPr lang="en-US" sz="1400" smtClean="0"/>
              <a:t>eyewall </a:t>
            </a:r>
            <a:r>
              <a:rPr lang="en-US" sz="1400" smtClean="0"/>
              <a:t>of Category </a:t>
            </a:r>
            <a:r>
              <a:rPr lang="en-US" sz="1400" dirty="0"/>
              <a:t>4 Hurricane Joaquin </a:t>
            </a:r>
            <a:r>
              <a:rPr lang="en-US" sz="1400" dirty="0" smtClean="0"/>
              <a:t>as the  </a:t>
            </a:r>
            <a:r>
              <a:rPr lang="en-US" sz="1400" dirty="0"/>
              <a:t>WB-57 aircraft </a:t>
            </a:r>
            <a:r>
              <a:rPr lang="en-US" sz="1400" dirty="0" smtClean="0"/>
              <a:t>flies over.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081" y="3704427"/>
            <a:ext cx="3093396" cy="242835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7487676" y="3961368"/>
            <a:ext cx="14722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TOTs have shown </a:t>
            </a:r>
            <a:r>
              <a:rPr lang="en-US" sz="1400" dirty="0" smtClean="0"/>
              <a:t>to marginally improve </a:t>
            </a:r>
            <a:r>
              <a:rPr lang="en-US" sz="1400" dirty="0" smtClean="0"/>
              <a:t>TC RI forecasts when added </a:t>
            </a:r>
            <a:r>
              <a:rPr lang="en-US" sz="1400" dirty="0" smtClean="0"/>
              <a:t>as a parameter to </a:t>
            </a:r>
            <a:r>
              <a:rPr lang="en-US" sz="1400" dirty="0" smtClean="0"/>
              <a:t>a multi-predictor model.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77315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178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Monette</dc:creator>
  <cp:lastModifiedBy>Chris Velden</cp:lastModifiedBy>
  <cp:revision>9</cp:revision>
  <dcterms:created xsi:type="dcterms:W3CDTF">2016-03-18T19:03:08Z</dcterms:created>
  <dcterms:modified xsi:type="dcterms:W3CDTF">2016-03-18T21:00:02Z</dcterms:modified>
</cp:coreProperties>
</file>